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60" r:id="rId5"/>
    <p:sldId id="278" r:id="rId6"/>
    <p:sldId id="277" r:id="rId7"/>
    <p:sldId id="261" r:id="rId8"/>
    <p:sldId id="262" r:id="rId9"/>
    <p:sldId id="263" r:id="rId10"/>
    <p:sldId id="265" r:id="rId11"/>
    <p:sldId id="266" r:id="rId12"/>
    <p:sldId id="269" r:id="rId13"/>
    <p:sldId id="271" r:id="rId14"/>
    <p:sldId id="273" r:id="rId15"/>
    <p:sldId id="267" r:id="rId16"/>
    <p:sldId id="279" r:id="rId17"/>
    <p:sldId id="281" r:id="rId18"/>
    <p:sldId id="282" r:id="rId19"/>
    <p:sldId id="272" r:id="rId20"/>
    <p:sldId id="270" r:id="rId21"/>
    <p:sldId id="274" r:id="rId22"/>
    <p:sldId id="275" r:id="rId23"/>
    <p:sldId id="276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00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21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76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69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144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685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318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00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48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78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84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94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95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55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70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33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A17A-9FB9-4B5C-826F-6EBCDFE2DA4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28B0BEA-C295-45A4-9AB3-AF02D3D6CD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3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6AF8A0A-8AE7-4793-90F4-F9087E2D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Herzlich Willkommen</a:t>
            </a:r>
            <a:br>
              <a:rPr lang="de-DE" sz="6000" b="1" dirty="0"/>
            </a:br>
            <a:br>
              <a:rPr lang="de-DE" sz="6000" b="1" dirty="0"/>
            </a:br>
            <a:br>
              <a:rPr lang="de-DE" sz="6000" b="1" dirty="0"/>
            </a:br>
            <a:br>
              <a:rPr lang="de-DE" sz="6000" b="1" dirty="0"/>
            </a:br>
            <a:br>
              <a:rPr lang="de-DE" sz="6000" b="1" dirty="0"/>
            </a:br>
            <a:br>
              <a:rPr lang="de-DE" sz="6000" b="1" dirty="0"/>
            </a:br>
            <a:r>
              <a:rPr lang="de-DE" sz="3000" b="1" dirty="0"/>
              <a:t>Informationen rund um den Schuleintritt 2023/24</a:t>
            </a:r>
            <a:endParaRPr lang="de-DE" sz="6000" b="1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08A146D-F5F2-401B-8E75-9B7DD18B0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09" y="1539875"/>
            <a:ext cx="3778250" cy="3778250"/>
          </a:xfrm>
          <a:ln>
            <a:solidFill>
              <a:schemeClr val="accent2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FBBD9F-3920-47A6-9B73-0374EC4CA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402" y="1539875"/>
            <a:ext cx="5037666" cy="3778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6987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194204-F71F-4AC3-9450-BF2934095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Interesse für Spiel- und Lernangebote</a:t>
            </a:r>
          </a:p>
          <a:p>
            <a:r>
              <a:rPr lang="de-DE" dirty="0"/>
              <a:t>Lernmotivation und Lernbereitschaft</a:t>
            </a:r>
          </a:p>
          <a:p>
            <a:r>
              <a:rPr lang="de-DE" dirty="0"/>
              <a:t>Zielstrebigkeit</a:t>
            </a:r>
          </a:p>
          <a:p>
            <a:r>
              <a:rPr lang="de-DE" dirty="0"/>
              <a:t>Abschluss angefangener Arbeiten </a:t>
            </a:r>
          </a:p>
          <a:p>
            <a:r>
              <a:rPr lang="de-DE" dirty="0"/>
              <a:t>Selbstständigkeit</a:t>
            </a:r>
          </a:p>
          <a:p>
            <a:r>
              <a:rPr lang="de-DE" dirty="0"/>
              <a:t>Ausdauer</a:t>
            </a:r>
          </a:p>
          <a:p>
            <a:r>
              <a:rPr lang="de-DE" dirty="0"/>
              <a:t>Ordentliches und sauberes 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FA1D77-6BD2-42C1-9F72-4EC2DC0D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F1E5B63-C6CC-4E00-BED0-9B4B9740F7F5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Arbeitsverhalten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69CA3A-E24A-4B85-B5D9-5DF8A737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991" y="2133600"/>
            <a:ext cx="26003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80A244-C2B0-440E-9E7B-B5E7D07E7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44898"/>
            <a:ext cx="8915400" cy="457836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Ausdauer</a:t>
            </a:r>
          </a:p>
          <a:p>
            <a:r>
              <a:rPr lang="de-DE" dirty="0"/>
              <a:t>Motorische Ruhe (seinen Körper für eine bestimmte Zeit unter Kontrolle halten)</a:t>
            </a:r>
          </a:p>
          <a:p>
            <a:r>
              <a:rPr lang="de-DE" dirty="0"/>
              <a:t>Sicheres Laufen, schnelles Laufen und auf Signal abbremsen</a:t>
            </a:r>
          </a:p>
          <a:p>
            <a:r>
              <a:rPr lang="de-DE" dirty="0"/>
              <a:t>Freihändig treppauf- und treppab gehen mit Beinwechsel (ohne Nachstellschritt)</a:t>
            </a:r>
          </a:p>
          <a:p>
            <a:r>
              <a:rPr lang="de-DE" dirty="0"/>
              <a:t>Für etwa 10 Sekunden auf einem Bein stehen oder auf einer Linie balancieren</a:t>
            </a:r>
          </a:p>
          <a:p>
            <a:r>
              <a:rPr lang="de-DE" dirty="0"/>
              <a:t>Sprünge mit geschlossenen Beinen </a:t>
            </a:r>
            <a:r>
              <a:rPr lang="de-DE" dirty="0">
                <a:sym typeface="Wingdings" panose="05000000000000000000" pitchFamily="2" charset="2"/>
              </a:rPr>
              <a:t> rechts, links, vorwärts, rückwärts</a:t>
            </a:r>
          </a:p>
          <a:p>
            <a:r>
              <a:rPr lang="de-DE" dirty="0">
                <a:sym typeface="Wingdings" panose="05000000000000000000" pitchFamily="2" charset="2"/>
              </a:rPr>
              <a:t>Rückwärts gehen</a:t>
            </a:r>
          </a:p>
          <a:p>
            <a:r>
              <a:rPr lang="de-DE" dirty="0">
                <a:sym typeface="Wingdings" panose="05000000000000000000" pitchFamily="2" charset="2"/>
              </a:rPr>
              <a:t>Klettern, hüpfen, springen</a:t>
            </a:r>
          </a:p>
          <a:p>
            <a:r>
              <a:rPr lang="de-DE" dirty="0">
                <a:sym typeface="Wingdings" panose="05000000000000000000" pitchFamily="2" charset="2"/>
              </a:rPr>
              <a:t>Roller, evtl. Rad fahren</a:t>
            </a:r>
          </a:p>
          <a:p>
            <a:r>
              <a:rPr lang="de-DE" dirty="0">
                <a:sym typeface="Wingdings" panose="05000000000000000000" pitchFamily="2" charset="2"/>
              </a:rPr>
              <a:t>Einen Ball fangen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D755AE-F283-4DF2-B779-3888B355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4FBCA30-1193-4C48-A14E-C6E4F5C1EF3B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Motorik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8303E9-7996-4516-A597-67AA3BED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045" y="5055724"/>
            <a:ext cx="1083142" cy="13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05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075E16-35D5-46E3-BB52-5557B7012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Richtige Stifthaltung</a:t>
            </a:r>
          </a:p>
          <a:p>
            <a:r>
              <a:rPr lang="de-DE" dirty="0"/>
              <a:t>Schleifen binden, Reißverschlüsse schließen</a:t>
            </a:r>
          </a:p>
          <a:p>
            <a:r>
              <a:rPr lang="de-DE" dirty="0"/>
              <a:t>Umgang mit Schere, Kleber, Knetmasse</a:t>
            </a:r>
          </a:p>
          <a:p>
            <a:r>
              <a:rPr lang="de-DE" dirty="0"/>
              <a:t>Begrenzungslinien beim Ausmalen einhalten</a:t>
            </a:r>
          </a:p>
          <a:p>
            <a:r>
              <a:rPr lang="de-DE" dirty="0"/>
              <a:t>Umgang mit verschiedenen Stiften, auch mit einem Pinsel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04DBA2-8D69-4F10-89C8-BD7635BA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FBAB70F-45C2-499B-BB1A-73B99502C44A}"/>
              </a:ext>
            </a:extLst>
          </p:cNvPr>
          <p:cNvSpPr txBox="1">
            <a:spLocks/>
          </p:cNvSpPr>
          <p:nvPr/>
        </p:nvSpPr>
        <p:spPr>
          <a:xfrm>
            <a:off x="3605749" y="5339466"/>
            <a:ext cx="2834739" cy="925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800" b="1" dirty="0">
                <a:solidFill>
                  <a:schemeClr val="tx1"/>
                </a:solidFill>
              </a:rPr>
              <a:t>Quelle: www.kargl.de/schreiben-von-hand/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CBED4E3-2509-4F59-9A0B-D07318E73565}"/>
              </a:ext>
            </a:extLst>
          </p:cNvPr>
          <p:cNvSpPr txBox="1">
            <a:spLocks/>
          </p:cNvSpPr>
          <p:nvPr/>
        </p:nvSpPr>
        <p:spPr>
          <a:xfrm>
            <a:off x="2745325" y="7765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Feinmotorik</a:t>
            </a:r>
          </a:p>
        </p:txBody>
      </p:sp>
      <p:pic>
        <p:nvPicPr>
          <p:cNvPr id="11" name="Picture 4" descr="Grafik Illustration Dreifingergriff Hand rechts Rechtshänder links Linkshänder">
            <a:extLst>
              <a:ext uri="{FF2B5EF4-FFF2-40B4-BE49-F238E27FC236}">
                <a16:creationId xmlns:a16="http://schemas.microsoft.com/office/drawing/2014/main" id="{F394AB9E-8388-4045-A261-C24884266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96" y="4349750"/>
            <a:ext cx="3094292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4C855C4-FCE6-1919-F48F-37DFAAC1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016" y="1660969"/>
            <a:ext cx="1725318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2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981A1C-BE60-4BF7-9D0D-5C788BFFE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Körperliche Gesundheit (Kinderarzt)</a:t>
            </a:r>
          </a:p>
          <a:p>
            <a:r>
              <a:rPr lang="de-DE" dirty="0"/>
              <a:t>Sinnesorgane: Sehen – Hören – Tasten</a:t>
            </a:r>
          </a:p>
          <a:p>
            <a:r>
              <a:rPr lang="de-DE" dirty="0"/>
              <a:t>Beispiele:</a:t>
            </a:r>
          </a:p>
          <a:p>
            <a:pPr marL="0" indent="0">
              <a:buNone/>
            </a:pPr>
            <a:r>
              <a:rPr lang="de-DE" dirty="0"/>
              <a:t>	&gt; Erkennen und Zuordnen identischer Figuren</a:t>
            </a:r>
          </a:p>
          <a:p>
            <a:pPr marL="0" indent="0">
              <a:buNone/>
            </a:pPr>
            <a:r>
              <a:rPr lang="de-DE" dirty="0"/>
              <a:t>	&gt; Abzeichnen und Nachlegen einer Figur</a:t>
            </a:r>
          </a:p>
          <a:p>
            <a:pPr marL="0" indent="0">
              <a:buNone/>
            </a:pPr>
            <a:r>
              <a:rPr lang="de-DE" dirty="0"/>
              <a:t>	&gt; Hören und Erkennen von Geräuschen</a:t>
            </a:r>
          </a:p>
          <a:p>
            <a:pPr marL="0" indent="0">
              <a:buNone/>
            </a:pPr>
            <a:r>
              <a:rPr lang="de-DE" dirty="0"/>
              <a:t>	&gt; Erraten von Gegenständen durch Tasten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10A189-ED7F-4C05-B60A-5B05C3B2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FFD19A5-110F-4904-8EE2-C2841B86B9AC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Wahrnehmung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B7A75D-CBD2-4DFD-823E-1DB13FE4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264" y="3134684"/>
            <a:ext cx="800100" cy="11525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1571FE0-CCFC-4894-A26B-71E62ED34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367" y="4230403"/>
            <a:ext cx="884327" cy="11525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33E6F5-CBAF-499B-82A8-401CC6852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096" y="2133600"/>
            <a:ext cx="1327260" cy="9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6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71394D-73B0-4245-B4F3-AE5220B2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544416"/>
            <a:ext cx="8915400" cy="3366805"/>
          </a:xfrm>
        </p:spPr>
        <p:txBody>
          <a:bodyPr>
            <a:normAutofit/>
          </a:bodyPr>
          <a:lstStyle/>
          <a:p>
            <a:r>
              <a:rPr lang="de-DE" sz="3200" b="1" dirty="0"/>
              <a:t>Zahlen und Ziffern</a:t>
            </a:r>
          </a:p>
          <a:p>
            <a:r>
              <a:rPr lang="de-DE" sz="3200" b="1" dirty="0"/>
              <a:t>Wahrscheinlichkeit</a:t>
            </a:r>
          </a:p>
          <a:p>
            <a:r>
              <a:rPr lang="de-DE" sz="3200" b="1" dirty="0"/>
              <a:t>Messen</a:t>
            </a:r>
          </a:p>
          <a:p>
            <a:r>
              <a:rPr lang="de-DE" sz="3200" b="1" dirty="0"/>
              <a:t>Geometrie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CCD3CF-ED1F-48D3-AEA7-E259017F1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95" y="382285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21022FD-7D11-4A2B-9EC4-8E345D3C177F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1220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3400" b="1" dirty="0"/>
              <a:t>Mathematisch-naturwissenschaftliches </a:t>
            </a:r>
          </a:p>
          <a:p>
            <a:pPr algn="ctr"/>
            <a:r>
              <a:rPr lang="de-DE" sz="3400" b="1" dirty="0"/>
              <a:t>Bewusstsein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70273EA-0D50-47F9-AEAE-A54B9491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961" y="2862262"/>
            <a:ext cx="1524000" cy="1133475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1CE96F49-A2FF-BB34-C5C4-BAD64EE4F0C1}"/>
              </a:ext>
            </a:extLst>
          </p:cNvPr>
          <p:cNvSpPr txBox="1">
            <a:spLocks/>
          </p:cNvSpPr>
          <p:nvPr/>
        </p:nvSpPr>
        <p:spPr>
          <a:xfrm>
            <a:off x="2489819" y="1916854"/>
            <a:ext cx="6601172" cy="781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200" b="1" dirty="0">
                <a:solidFill>
                  <a:schemeClr val="accent2"/>
                </a:solidFill>
              </a:rPr>
              <a:t>Mathematisches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sz="3200" b="1" dirty="0">
                <a:solidFill>
                  <a:schemeClr val="accent2"/>
                </a:solidFill>
              </a:rPr>
              <a:t>Grundverständnis</a:t>
            </a:r>
            <a:endParaRPr lang="de-DE" b="1" dirty="0">
              <a:solidFill>
                <a:schemeClr val="accent2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C011D4-89EF-F2A2-26AE-E62F2A118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057" y="4405378"/>
            <a:ext cx="1572904" cy="15058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F5FE17-C319-EB52-F372-E74657C30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280" y="3397452"/>
            <a:ext cx="1094781" cy="80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0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7D4230-C8B8-430B-9FF3-7CF72400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2C158A6-0FEB-4252-A2E2-6664135FA8BA}"/>
              </a:ext>
            </a:extLst>
          </p:cNvPr>
          <p:cNvSpPr txBox="1">
            <a:spLocks/>
          </p:cNvSpPr>
          <p:nvPr/>
        </p:nvSpPr>
        <p:spPr>
          <a:xfrm>
            <a:off x="2133601" y="624110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sz="12800" b="1" dirty="0"/>
              <a:t>Mathematisch-naturwissenschaftliches</a:t>
            </a:r>
            <a:r>
              <a:rPr lang="de-DE" sz="14400" b="1" dirty="0"/>
              <a:t> </a:t>
            </a:r>
          </a:p>
          <a:p>
            <a:pPr algn="ctr"/>
            <a:r>
              <a:rPr lang="de-DE" sz="12800" b="1" dirty="0"/>
              <a:t>Bewusstsein</a:t>
            </a:r>
            <a:endParaRPr lang="de-DE" sz="14400" b="1" dirty="0"/>
          </a:p>
          <a:p>
            <a:endParaRPr lang="de-DE" sz="4700" b="1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366029A-116A-C310-3923-AA16A8A83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2047" y="2375633"/>
            <a:ext cx="8569325" cy="350429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5BB8209-6DAF-0FAA-1A9B-690CA60225A7}"/>
              </a:ext>
            </a:extLst>
          </p:cNvPr>
          <p:cNvSpPr txBox="1">
            <a:spLocks/>
          </p:cNvSpPr>
          <p:nvPr/>
        </p:nvSpPr>
        <p:spPr>
          <a:xfrm>
            <a:off x="1530628" y="2019082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b="1" dirty="0">
                <a:solidFill>
                  <a:schemeClr val="accent2"/>
                </a:solidFill>
              </a:rPr>
              <a:t>Zahlen und Ziffern</a:t>
            </a:r>
          </a:p>
          <a:p>
            <a:endParaRPr lang="de-DE" sz="4700" b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391C976-C433-3BF4-5811-12C21F6F2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0" y="5447821"/>
            <a:ext cx="1463167" cy="9754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047F79D-B00C-6F57-BE81-B564ED51A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786" y="5447821"/>
            <a:ext cx="1310754" cy="88399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FF6A5CF-11CA-1090-B461-ABB2473FD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803" y="4460783"/>
            <a:ext cx="737680" cy="71939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FABD44B-BE4B-D25D-EBF2-E8BCF0384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092" y="5251985"/>
            <a:ext cx="591363" cy="6279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E815AB4-2990-DBC0-C39D-A2CD692E5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296" y="4597954"/>
            <a:ext cx="743776" cy="116443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C2D30CD-6B84-5DD2-8DAD-391B94658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7163" y="4313461"/>
            <a:ext cx="591363" cy="48162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EBEB05C-2494-BF7E-476B-202E1CB47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433" y="3939029"/>
            <a:ext cx="86570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7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7D4230-C8B8-430B-9FF3-7CF72400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2C158A6-0FEB-4252-A2E2-6664135FA8BA}"/>
              </a:ext>
            </a:extLst>
          </p:cNvPr>
          <p:cNvSpPr txBox="1">
            <a:spLocks/>
          </p:cNvSpPr>
          <p:nvPr/>
        </p:nvSpPr>
        <p:spPr>
          <a:xfrm>
            <a:off x="2133601" y="624110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sz="12800" b="1" dirty="0"/>
              <a:t>Mathematisch-naturwissenschaftliches</a:t>
            </a:r>
            <a:r>
              <a:rPr lang="de-DE" sz="14400" b="1" dirty="0"/>
              <a:t> </a:t>
            </a:r>
          </a:p>
          <a:p>
            <a:pPr algn="ctr"/>
            <a:r>
              <a:rPr lang="de-DE" sz="12800" b="1" dirty="0"/>
              <a:t>Bewusstsein</a:t>
            </a:r>
            <a:endParaRPr lang="de-DE" sz="14400" b="1" dirty="0"/>
          </a:p>
          <a:p>
            <a:endParaRPr lang="de-DE" sz="4700" b="1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5BB8209-6DAF-0FAA-1A9B-690CA60225A7}"/>
              </a:ext>
            </a:extLst>
          </p:cNvPr>
          <p:cNvSpPr txBox="1">
            <a:spLocks/>
          </p:cNvSpPr>
          <p:nvPr/>
        </p:nvSpPr>
        <p:spPr>
          <a:xfrm>
            <a:off x="1530628" y="2019082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b="1" dirty="0">
                <a:solidFill>
                  <a:schemeClr val="accent2"/>
                </a:solidFill>
              </a:rPr>
              <a:t>Wahrscheinlichkeiten</a:t>
            </a:r>
          </a:p>
          <a:p>
            <a:endParaRPr lang="de-DE" sz="4700" b="1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7AD5DC7-9644-DF50-7FA1-0BEB71E78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8758" y="2469027"/>
            <a:ext cx="9512825" cy="3727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FA6F7B-CCEC-FB3C-ACC0-4E635B403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012" y="5252581"/>
            <a:ext cx="914479" cy="11766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84345F-2EB2-1B39-4A7E-BDE380168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760" y="5445294"/>
            <a:ext cx="2822693" cy="12010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EBB15CC-396B-7DC1-DD5D-65E564A9B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989" y="5445294"/>
            <a:ext cx="1908213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92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7D4230-C8B8-430B-9FF3-7CF72400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2C158A6-0FEB-4252-A2E2-6664135FA8BA}"/>
              </a:ext>
            </a:extLst>
          </p:cNvPr>
          <p:cNvSpPr txBox="1">
            <a:spLocks/>
          </p:cNvSpPr>
          <p:nvPr/>
        </p:nvSpPr>
        <p:spPr>
          <a:xfrm>
            <a:off x="2133601" y="624110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sz="12800" b="1" dirty="0"/>
              <a:t>Mathematisch-naturwissenschaftliches</a:t>
            </a:r>
            <a:r>
              <a:rPr lang="de-DE" sz="14400" b="1" dirty="0"/>
              <a:t> </a:t>
            </a:r>
          </a:p>
          <a:p>
            <a:pPr algn="ctr"/>
            <a:r>
              <a:rPr lang="de-DE" sz="12800" b="1" dirty="0"/>
              <a:t>Bewusstsein</a:t>
            </a:r>
            <a:endParaRPr lang="de-DE" sz="14400" b="1" dirty="0"/>
          </a:p>
          <a:p>
            <a:endParaRPr lang="de-DE" sz="4700" b="1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5BB8209-6DAF-0FAA-1A9B-690CA60225A7}"/>
              </a:ext>
            </a:extLst>
          </p:cNvPr>
          <p:cNvSpPr txBox="1">
            <a:spLocks/>
          </p:cNvSpPr>
          <p:nvPr/>
        </p:nvSpPr>
        <p:spPr>
          <a:xfrm>
            <a:off x="1530628" y="2019082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b="1" dirty="0">
                <a:solidFill>
                  <a:schemeClr val="accent2"/>
                </a:solidFill>
              </a:rPr>
              <a:t>Messen</a:t>
            </a:r>
          </a:p>
          <a:p>
            <a:endParaRPr lang="de-DE" sz="4700" b="1" dirty="0"/>
          </a:p>
        </p:txBody>
      </p:sp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19EF56ED-7EA2-0863-5F3E-837E0E5F0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1" y="2588074"/>
            <a:ext cx="8915400" cy="364581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819DF83-170E-C492-55FD-6DB8A2A60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073" y="2844814"/>
            <a:ext cx="737680" cy="73158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BCFEA9C-A758-66E3-4777-9675BCFF1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054" y="5142611"/>
            <a:ext cx="1194920" cy="109127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811BDF5-C08E-BB8E-138B-2B0E652C9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92440">
            <a:off x="3864415" y="5516565"/>
            <a:ext cx="117663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1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7D4230-C8B8-430B-9FF3-7CF72400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2C158A6-0FEB-4252-A2E2-6664135FA8BA}"/>
              </a:ext>
            </a:extLst>
          </p:cNvPr>
          <p:cNvSpPr txBox="1">
            <a:spLocks/>
          </p:cNvSpPr>
          <p:nvPr/>
        </p:nvSpPr>
        <p:spPr>
          <a:xfrm>
            <a:off x="2133601" y="624110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sz="12800" b="1" dirty="0"/>
              <a:t>Mathematisch-naturwissenschaftliches</a:t>
            </a:r>
            <a:r>
              <a:rPr lang="de-DE" sz="14400" b="1" dirty="0"/>
              <a:t> </a:t>
            </a:r>
          </a:p>
          <a:p>
            <a:pPr algn="ctr"/>
            <a:r>
              <a:rPr lang="de-DE" sz="12800" b="1" dirty="0"/>
              <a:t>Bewusstsein</a:t>
            </a:r>
            <a:endParaRPr lang="de-DE" sz="14400" b="1" dirty="0"/>
          </a:p>
          <a:p>
            <a:endParaRPr lang="de-DE" sz="4700" b="1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5BB8209-6DAF-0FAA-1A9B-690CA60225A7}"/>
              </a:ext>
            </a:extLst>
          </p:cNvPr>
          <p:cNvSpPr txBox="1">
            <a:spLocks/>
          </p:cNvSpPr>
          <p:nvPr/>
        </p:nvSpPr>
        <p:spPr>
          <a:xfrm>
            <a:off x="1530628" y="2019082"/>
            <a:ext cx="9371012" cy="89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/>
              <a:t>	</a:t>
            </a:r>
            <a:r>
              <a:rPr lang="de-DE" b="1" dirty="0">
                <a:solidFill>
                  <a:schemeClr val="accent2"/>
                </a:solidFill>
              </a:rPr>
              <a:t>Geometrie</a:t>
            </a:r>
          </a:p>
          <a:p>
            <a:endParaRPr lang="de-DE" sz="4700" b="1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F6D6870-8C8C-D729-4C53-55C1F930D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6240" y="2588074"/>
            <a:ext cx="8915400" cy="36458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5DF3B79-9EBA-93E7-823D-E10645FE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326" y="3111980"/>
            <a:ext cx="1024217" cy="6340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A1D127-11F8-FF41-2F60-BCB9A0960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98" y="4410982"/>
            <a:ext cx="2438611" cy="5974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D035CF-A80F-A4B0-C946-15E3D100C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650" y="5523935"/>
            <a:ext cx="106079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0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82BAF1-9627-428C-A29D-6BDF6ECE4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Freude am Sprechen und Erzählen</a:t>
            </a:r>
          </a:p>
          <a:p>
            <a:r>
              <a:rPr lang="de-DE" dirty="0"/>
              <a:t>Deutliches Unterscheiden der Laute (z. B. </a:t>
            </a:r>
            <a:r>
              <a:rPr lang="de-DE" dirty="0" err="1"/>
              <a:t>sch</a:t>
            </a:r>
            <a:r>
              <a:rPr lang="de-DE" dirty="0"/>
              <a:t>, s, d, k, t, r, </a:t>
            </a:r>
            <a:r>
              <a:rPr lang="de-DE" dirty="0" err="1"/>
              <a:t>ts</a:t>
            </a:r>
            <a:r>
              <a:rPr lang="de-DE" dirty="0"/>
              <a:t>) und </a:t>
            </a:r>
            <a:r>
              <a:rPr lang="de-DE" b="1" dirty="0"/>
              <a:t>Aussprechen der Buchstaben als Laute!</a:t>
            </a:r>
          </a:p>
          <a:p>
            <a:r>
              <a:rPr lang="de-DE" dirty="0"/>
              <a:t>Erklären einer Situation (Klare Schilderung)</a:t>
            </a:r>
          </a:p>
          <a:p>
            <a:r>
              <a:rPr lang="de-DE" dirty="0"/>
              <a:t>Wortschatzbildung mit Detail (Begriffsbildung wie beispielsweise: Haus, Hütte, Stall, Scheune, …)</a:t>
            </a:r>
          </a:p>
          <a:p>
            <a:r>
              <a:rPr lang="de-DE" dirty="0"/>
              <a:t>Satzbildung (Sprechen von ganzen Sätzen mit korrektem Satzbau)</a:t>
            </a:r>
          </a:p>
          <a:p>
            <a:r>
              <a:rPr lang="de-DE" dirty="0"/>
              <a:t>Beantworten von Fragen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654FA8-01CA-4B70-8B15-BD985E64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5760E2B-ACF3-471A-8F48-936F6665BED4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000" b="1" dirty="0"/>
              <a:t>Sprachliches Bewusstsein</a:t>
            </a:r>
            <a:endParaRPr lang="de-DE" sz="47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36E573-8AA9-454E-AF03-2D07D3C2D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112" y="4711072"/>
            <a:ext cx="1524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7074FAD-D465-4E72-BCD2-351C6E633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AB8B28-F872-4579-ACB7-537F04C1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1802"/>
          </a:xfrm>
        </p:spPr>
        <p:txBody>
          <a:bodyPr>
            <a:normAutofit/>
          </a:bodyPr>
          <a:lstStyle/>
          <a:p>
            <a:r>
              <a:rPr lang="de-DE" dirty="0"/>
              <a:t>	</a:t>
            </a:r>
            <a:r>
              <a:rPr lang="de-DE" sz="4700" b="1" dirty="0"/>
              <a:t>Wichtige Daten im 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AAFB29-EA3B-4907-9ACF-D52790459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de-DE" sz="4000" b="1" dirty="0">
                <a:solidFill>
                  <a:schemeClr val="accent2"/>
                </a:solidFill>
              </a:rPr>
              <a:t>1. Einschulung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de-DE" sz="2400" dirty="0">
                <a:solidFill>
                  <a:schemeClr val="tx1"/>
                </a:solidFill>
              </a:rPr>
              <a:t>Im Schuljahr 2023/24 schulpflichtig sind: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dirty="0">
                <a:solidFill>
                  <a:schemeClr val="tx1"/>
                </a:solidFill>
              </a:rPr>
              <a:t>Kinder, die </a:t>
            </a:r>
            <a:r>
              <a:rPr lang="de-DE" b="1" dirty="0">
                <a:solidFill>
                  <a:schemeClr val="tx1"/>
                </a:solidFill>
              </a:rPr>
              <a:t>zwischen dem 01.10.2016 und dem 30.06.2017 </a:t>
            </a:r>
            <a:r>
              <a:rPr lang="de-DE" dirty="0">
                <a:solidFill>
                  <a:schemeClr val="tx1"/>
                </a:solidFill>
              </a:rPr>
              <a:t>geboren sind.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dirty="0">
                <a:solidFill>
                  <a:schemeClr val="tx1"/>
                </a:solidFill>
              </a:rPr>
              <a:t>Kinder, die </a:t>
            </a:r>
            <a:r>
              <a:rPr lang="de-DE" b="1" dirty="0">
                <a:solidFill>
                  <a:schemeClr val="tx1"/>
                </a:solidFill>
              </a:rPr>
              <a:t>2022 zurückgestellt </a:t>
            </a:r>
            <a:r>
              <a:rPr lang="de-DE" dirty="0">
                <a:solidFill>
                  <a:schemeClr val="tx1"/>
                </a:solidFill>
              </a:rPr>
              <a:t>wurden.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dirty="0">
                <a:solidFill>
                  <a:schemeClr val="tx1"/>
                </a:solidFill>
              </a:rPr>
              <a:t>Kinder, die </a:t>
            </a:r>
            <a:r>
              <a:rPr lang="de-DE" b="1" dirty="0">
                <a:solidFill>
                  <a:schemeClr val="tx1"/>
                </a:solidFill>
              </a:rPr>
              <a:t>2022</a:t>
            </a:r>
            <a:r>
              <a:rPr lang="de-DE" dirty="0">
                <a:solidFill>
                  <a:schemeClr val="tx1"/>
                </a:solidFill>
              </a:rPr>
              <a:t> den </a:t>
            </a:r>
            <a:r>
              <a:rPr lang="de-DE" b="1" dirty="0">
                <a:solidFill>
                  <a:schemeClr val="tx1"/>
                </a:solidFill>
              </a:rPr>
              <a:t>Einschulungskorridor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b="1" dirty="0">
                <a:solidFill>
                  <a:schemeClr val="tx1"/>
                </a:solidFill>
              </a:rPr>
              <a:t>genutzt</a:t>
            </a:r>
            <a:r>
              <a:rPr lang="de-DE" dirty="0">
                <a:solidFill>
                  <a:schemeClr val="tx1"/>
                </a:solidFill>
              </a:rPr>
              <a:t> haben. </a:t>
            </a:r>
          </a:p>
          <a:p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5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09D73-1A37-4014-A2E5-4AFDF4569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396288" cy="3777622"/>
          </a:xfrm>
        </p:spPr>
        <p:txBody>
          <a:bodyPr/>
          <a:lstStyle/>
          <a:p>
            <a:r>
              <a:rPr lang="de-DE" dirty="0"/>
              <a:t>Wiedererkennen von Bildern</a:t>
            </a:r>
          </a:p>
          <a:p>
            <a:r>
              <a:rPr lang="de-DE" dirty="0"/>
              <a:t>Nachsprechen von Wörtern und Sätzen</a:t>
            </a:r>
          </a:p>
          <a:p>
            <a:r>
              <a:rPr lang="de-DE" dirty="0"/>
              <a:t>Nachvollziehen von Handlungsabläufen (Bildergeschichte ordnen)</a:t>
            </a:r>
          </a:p>
          <a:p>
            <a:r>
              <a:rPr lang="de-DE" dirty="0"/>
              <a:t>Merkfähigkeit von Reimen, Liedtexten, Gedichten, Zungenbrecher, Witzen, …</a:t>
            </a:r>
          </a:p>
          <a:p>
            <a:r>
              <a:rPr lang="de-DE" dirty="0"/>
              <a:t>Merkfähigkeit von ca. 3 Arbeitsaufträgen </a:t>
            </a:r>
          </a:p>
          <a:p>
            <a:pPr marL="0" indent="0">
              <a:buNone/>
            </a:pPr>
            <a:r>
              <a:rPr lang="de-DE" dirty="0"/>
              <a:t>     (z.B. Öffne das Mäppchen!</a:t>
            </a:r>
          </a:p>
          <a:p>
            <a:pPr marL="0" indent="0">
              <a:buNone/>
            </a:pPr>
            <a:r>
              <a:rPr lang="de-DE" dirty="0"/>
              <a:t>             Nimm den gelben Stift!</a:t>
            </a:r>
          </a:p>
          <a:p>
            <a:pPr marL="0" indent="0">
              <a:buNone/>
            </a:pPr>
            <a:r>
              <a:rPr lang="de-DE" dirty="0"/>
              <a:t>             Male die Sonne gelb an!)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5FBF39-C6E3-4D64-A37C-745484152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DEFEC02-DB1C-4C2A-B54A-F83FA404A130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 </a:t>
            </a:r>
            <a:r>
              <a:rPr lang="de-DE" sz="4000" b="1" dirty="0"/>
              <a:t>Sprachliches</a:t>
            </a:r>
            <a:r>
              <a:rPr lang="de-DE" sz="4700" b="1" dirty="0"/>
              <a:t> Bewusstsein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CDC609-6EE6-419D-A147-BCB7D8D9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87" y="44862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7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088351-FE41-4AD5-A48B-1CF7444B4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846730"/>
            <a:ext cx="8915400" cy="373828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Gemeinsame Freude auf den Schulbeginn</a:t>
            </a:r>
          </a:p>
          <a:p>
            <a:r>
              <a:rPr lang="de-DE" dirty="0"/>
              <a:t>Gewöhnung an Tagesstruktur und Ordnung</a:t>
            </a:r>
          </a:p>
          <a:p>
            <a:r>
              <a:rPr lang="de-DE" dirty="0"/>
              <a:t>Übertragen von Aufgaben und Pflichten (z. B. Hilfe beim Tischdecken)</a:t>
            </a:r>
          </a:p>
          <a:p>
            <a:r>
              <a:rPr lang="de-DE" dirty="0"/>
              <a:t>Selbstständigkeit beim Ankleiden</a:t>
            </a:r>
          </a:p>
          <a:p>
            <a:r>
              <a:rPr lang="de-DE" dirty="0"/>
              <a:t>Selbstständigkeit beim Waschen und Zähneputzen</a:t>
            </a:r>
          </a:p>
          <a:p>
            <a:r>
              <a:rPr lang="de-DE" dirty="0"/>
              <a:t>Erkennen von eigenen Kleidungsstücken</a:t>
            </a:r>
          </a:p>
          <a:p>
            <a:r>
              <a:rPr lang="de-DE" dirty="0"/>
              <a:t>Gemeinsames Betrachten von Bilderbüchern</a:t>
            </a:r>
          </a:p>
          <a:p>
            <a:r>
              <a:rPr lang="de-DE" dirty="0"/>
              <a:t>Vorlesen von Geschichten und gemeinsames Nacherzählen</a:t>
            </a:r>
          </a:p>
          <a:p>
            <a:r>
              <a:rPr lang="de-DE" dirty="0"/>
              <a:t>Erkennen von Farben</a:t>
            </a:r>
          </a:p>
          <a:p>
            <a:r>
              <a:rPr lang="de-DE" dirty="0"/>
              <a:t>Sprachspiele (Reime, Lieder, Rätsel, …)</a:t>
            </a:r>
          </a:p>
          <a:p>
            <a:r>
              <a:rPr lang="de-DE" dirty="0"/>
              <a:t>Memoryspiele, Puzzle, Konzentrationsspiele</a:t>
            </a:r>
          </a:p>
          <a:p>
            <a:r>
              <a:rPr lang="de-DE" dirty="0"/>
              <a:t>Üben von eigenen Daten (Name, Adresse, evtl. Bushaltestelle)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8E981E-C7CB-4BFC-A3A8-062DF9110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CC52804-D9CE-463C-833A-7FFF4FD610F6}"/>
              </a:ext>
            </a:extLst>
          </p:cNvPr>
          <p:cNvSpPr txBox="1">
            <a:spLocks/>
          </p:cNvSpPr>
          <p:nvPr/>
        </p:nvSpPr>
        <p:spPr>
          <a:xfrm>
            <a:off x="2592925" y="434734"/>
            <a:ext cx="8911687" cy="1220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b="1" dirty="0"/>
              <a:t>So können Sie </a:t>
            </a:r>
          </a:p>
          <a:p>
            <a:pPr algn="ctr"/>
            <a:r>
              <a:rPr lang="de-DE" b="1" dirty="0"/>
              <a:t>den Schulanfang begleiten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D62B987-8E85-4A46-AB6F-230D88BF0E7F}"/>
              </a:ext>
            </a:extLst>
          </p:cNvPr>
          <p:cNvSpPr txBox="1">
            <a:spLocks/>
          </p:cNvSpPr>
          <p:nvPr/>
        </p:nvSpPr>
        <p:spPr>
          <a:xfrm>
            <a:off x="1776411" y="5713468"/>
            <a:ext cx="9510153" cy="794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2400" b="1" dirty="0">
                <a:solidFill>
                  <a:schemeClr val="accent2"/>
                </a:solidFill>
              </a:rPr>
              <a:t>All die genannten Punkte sind Aspekte der Förderung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2400" b="1" dirty="0">
                <a:solidFill>
                  <a:schemeClr val="accent2"/>
                </a:solidFill>
              </a:rPr>
              <a:t>und nicht Voraussetzung für die Schulfähigkeit!</a:t>
            </a:r>
          </a:p>
        </p:txBody>
      </p:sp>
    </p:spTree>
    <p:extLst>
      <p:ext uri="{BB962C8B-B14F-4D97-AF65-F5344CB8AC3E}">
        <p14:creationId xmlns:p14="http://schemas.microsoft.com/office/powerpoint/2010/main" val="264729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8E87BC-01F7-4231-B5C7-7369252B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 dirty="0">
                <a:solidFill>
                  <a:schemeClr val="accent2"/>
                </a:solidFill>
              </a:rPr>
              <a:t>Vorbereitung der Vorschulkinder auf den Straßenverkehr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Alltagssituationen können durch die Eltern erklärt und geübt werden.</a:t>
            </a:r>
          </a:p>
          <a:p>
            <a:r>
              <a:rPr lang="de-DE" dirty="0">
                <a:solidFill>
                  <a:schemeClr val="tx1"/>
                </a:solidFill>
              </a:rPr>
              <a:t>Kennenlernen des Schulweges (gemeinsames Üben mit den Eltern)</a:t>
            </a:r>
          </a:p>
          <a:p>
            <a:r>
              <a:rPr lang="de-DE" dirty="0">
                <a:solidFill>
                  <a:schemeClr val="tx1"/>
                </a:solidFill>
              </a:rPr>
              <a:t>Selbstständigkeit auf dem Schulweg (Eltern sollten das Bringen mit dem PKW vermeiden)</a:t>
            </a:r>
          </a:p>
          <a:p>
            <a:r>
              <a:rPr lang="de-DE" dirty="0">
                <a:solidFill>
                  <a:schemeClr val="tx1"/>
                </a:solidFill>
              </a:rPr>
              <a:t>Für die Schulkinder aus den Ortsteilen: Vorbereitung auf das Fahren mit dem Bus (Wo steige ich ein? Wo steige ich aus?)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E01793A-518B-41C9-8A34-B12843CD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3E26036-F561-4C63-874D-354F22B42F06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Hinweise der Verkehrspolizei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5AB6F1-9A90-44DE-81EB-8FDD4BBD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651" y="4885264"/>
            <a:ext cx="763588" cy="15040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35B913-0D86-4CBC-90A3-E9815C6EE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917" y="5064874"/>
            <a:ext cx="3068364" cy="14617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72280-2C81-43E8-9199-B72FA60C1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582" y="5149849"/>
            <a:ext cx="1293965" cy="14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72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D4DF5-0928-48DE-9DAC-4EC661E7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1" y="624110"/>
            <a:ext cx="9739312" cy="1280890"/>
          </a:xfrm>
        </p:spPr>
        <p:txBody>
          <a:bodyPr>
            <a:normAutofit/>
          </a:bodyPr>
          <a:lstStyle/>
          <a:p>
            <a:pPr algn="ctr"/>
            <a:r>
              <a:rPr lang="de-DE" sz="4500" b="1" dirty="0">
                <a:solidFill>
                  <a:schemeClr val="accent1">
                    <a:lumMod val="75000"/>
                  </a:schemeClr>
                </a:solidFill>
              </a:rPr>
              <a:t>Mittagsbetreuung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077EDB-9260-4BD3-A28C-25923C07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38300"/>
            <a:ext cx="8915400" cy="46990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dirty="0">
                <a:effectLst/>
                <a:latin typeface="Century Gothic" panose="020B0502020202020204" pitchFamily="34" charset="0"/>
              </a:rPr>
              <a:t>An der Grundschule Wettenhausen besteht eine Mittagsbetreuung in Trägerschaft des Kinderschutzbundes Günzburg.</a:t>
            </a:r>
          </a:p>
          <a:p>
            <a:pPr marL="0" indent="0">
              <a:lnSpc>
                <a:spcPct val="160000"/>
              </a:lnSpc>
              <a:spcBef>
                <a:spcPts val="1200"/>
              </a:spcBef>
              <a:buNone/>
            </a:pPr>
            <a:r>
              <a:rPr lang="de-DE" b="1" dirty="0">
                <a:effectLst/>
                <a:latin typeface="Century Gothic" panose="020B0502020202020204" pitchFamily="34" charset="0"/>
              </a:rPr>
              <a:t>Die Mittagsbetreuung ist in 89358 </a:t>
            </a:r>
            <a:r>
              <a:rPr lang="de-DE" b="1" dirty="0" err="1">
                <a:effectLst/>
                <a:latin typeface="Century Gothic" panose="020B0502020202020204" pitchFamily="34" charset="0"/>
              </a:rPr>
              <a:t>Ettenbeuren</a:t>
            </a:r>
            <a:r>
              <a:rPr lang="de-DE" b="1" dirty="0">
                <a:effectLst/>
                <a:latin typeface="Century Gothic" panose="020B0502020202020204" pitchFamily="34" charset="0"/>
              </a:rPr>
              <a:t>, Kirchenweg 15 untergebracht.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i="1" dirty="0">
                <a:effectLst/>
                <a:latin typeface="Century Gothic" panose="020B0502020202020204" pitchFamily="34" charset="0"/>
              </a:rPr>
              <a:t>Ein mittäglicher Bustransfer zwischen Schule und Mittagsbetreuung findet nach dem Unterrichtsende jeder Klasse statt.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de-DE" dirty="0">
                <a:effectLst/>
              </a:rPr>
              <a:t>Sie haben die Möglichkeit, Ihr Kind für die Mittagsbetreuung bis 14:00 Uhr oder zur verlängerten Mittagsbetreuung (mit Hausaufgabenbetreuung) bis 16:00 Uhr anzumelden. Es wird auch ein Mittagessen angeboten. 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 </a:t>
            </a:r>
            <a:br>
              <a:rPr lang="de-DE" dirty="0">
                <a:effectLst/>
              </a:rPr>
            </a:br>
            <a:r>
              <a:rPr lang="de-DE" b="1" u="sng" dirty="0">
                <a:solidFill>
                  <a:schemeClr val="accent1">
                    <a:lumMod val="75000"/>
                  </a:schemeClr>
                </a:solidFill>
                <a:effectLst/>
                <a:latin typeface="helvetica-w01-bold"/>
              </a:rPr>
              <a:t>Ansprechpartner:</a:t>
            </a:r>
            <a:br>
              <a:rPr lang="de-DE" dirty="0">
                <a:effectLst/>
              </a:rPr>
            </a:br>
            <a:r>
              <a:rPr lang="de-DE" b="1" dirty="0">
                <a:effectLst/>
              </a:rPr>
              <a:t>Manuela Götz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>
                <a:effectLst/>
              </a:rPr>
              <a:t>Tel</a:t>
            </a:r>
            <a:r>
              <a:rPr lang="de-DE">
                <a:effectLst/>
              </a:rPr>
              <a:t>.: 0174 4924291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Mail: mib-wettenhausen@kammeltal.de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559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BA064D4-708E-45F3-9C54-2A98C9C5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50FBDB2-DA58-4756-B6D4-8CA51E0670F8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Wichtige Daten im Überblick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18053EA-1DF1-4AC6-8121-4CC16CE2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4000" b="1" dirty="0">
                <a:solidFill>
                  <a:schemeClr val="accent2"/>
                </a:solidFill>
              </a:rPr>
              <a:t>2. Einschulungskorridor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dirty="0">
                <a:solidFill>
                  <a:schemeClr val="tx1"/>
                </a:solidFill>
              </a:rPr>
              <a:t>für Kinder, die </a:t>
            </a:r>
            <a:r>
              <a:rPr lang="de-DE" b="1" dirty="0">
                <a:solidFill>
                  <a:schemeClr val="tx1"/>
                </a:solidFill>
              </a:rPr>
              <a:t>zwischen dem 01.07.2017 und dem 30.09.2017 </a:t>
            </a:r>
            <a:r>
              <a:rPr lang="de-DE" dirty="0">
                <a:solidFill>
                  <a:schemeClr val="tx1"/>
                </a:solidFill>
              </a:rPr>
              <a:t>geboren sind.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dirty="0">
                <a:solidFill>
                  <a:schemeClr val="tx1"/>
                </a:solidFill>
              </a:rPr>
              <a:t>Hier können die Eltern die Einschulung entscheiden.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dirty="0">
                <a:solidFill>
                  <a:schemeClr val="tx1"/>
                </a:solidFill>
              </a:rPr>
              <a:t>Falls Sie die Verschiebung der Einschulung auf das </a:t>
            </a:r>
            <a:r>
              <a:rPr lang="de-DE">
                <a:solidFill>
                  <a:schemeClr val="tx1"/>
                </a:solidFill>
              </a:rPr>
              <a:t>Schuljahr 2024/25 </a:t>
            </a:r>
            <a:r>
              <a:rPr lang="de-DE" dirty="0">
                <a:solidFill>
                  <a:schemeClr val="tx1"/>
                </a:solidFill>
              </a:rPr>
              <a:t>beantragen möchten, ist ein telefonisches Beratungsgespräch mit Frau Hämmerle, der Schulleitung, verpflichtend.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chemeClr val="tx1"/>
                </a:solidFill>
              </a:rPr>
              <a:t>Hierzu rufen Sie bitte in der Schule an und vereinbaren das Beratungsgespräch.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b="1" dirty="0">
                <a:solidFill>
                  <a:schemeClr val="tx1"/>
                </a:solidFill>
              </a:rPr>
              <a:t>Die endgültige Entscheidung (Formular: Erklärung zu Beginn der Schulpflicht) muss uns bis </a:t>
            </a:r>
            <a:r>
              <a:rPr lang="de-DE" b="1" u="sng" dirty="0">
                <a:solidFill>
                  <a:schemeClr val="tx1"/>
                </a:solidFill>
              </a:rPr>
              <a:t>spätestens Dienstag,11.04.2023 </a:t>
            </a:r>
            <a:r>
              <a:rPr lang="de-DE" b="1" dirty="0">
                <a:solidFill>
                  <a:schemeClr val="tx1"/>
                </a:solidFill>
              </a:rPr>
              <a:t>vorliegen.</a:t>
            </a:r>
          </a:p>
          <a:p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3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396687-8072-4712-A20C-07C85436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78998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700" b="1" dirty="0">
                <a:solidFill>
                  <a:schemeClr val="accent2"/>
                </a:solidFill>
              </a:rPr>
              <a:t>3. Wunsch auf Zurückstellung</a:t>
            </a:r>
          </a:p>
          <a:p>
            <a:r>
              <a:rPr lang="de-DE" dirty="0">
                <a:solidFill>
                  <a:schemeClr val="tx1"/>
                </a:solidFill>
              </a:rPr>
              <a:t>Formloser Antrag der Eltern auf Zurückstellung</a:t>
            </a:r>
          </a:p>
          <a:p>
            <a:r>
              <a:rPr lang="de-DE" dirty="0">
                <a:solidFill>
                  <a:schemeClr val="tx1"/>
                </a:solidFill>
              </a:rPr>
              <a:t>Bestätigung der Notwendigkeit durch ein fachärztliches Gutachten</a:t>
            </a:r>
          </a:p>
          <a:p>
            <a:r>
              <a:rPr lang="de-DE" dirty="0">
                <a:solidFill>
                  <a:schemeClr val="tx1"/>
                </a:solidFill>
              </a:rPr>
              <a:t>Besteht bereits eine Behandlung, ist eine Bestätigung durch Therapeuten mit Angabe von Gründen beizulegen.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Die Entscheidung über die Zurückstellung trifft die Schulleitung. 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Vereinbaren Sie unbedingt bis </a:t>
            </a:r>
            <a:r>
              <a:rPr lang="de-DE" b="1" u="sng" dirty="0">
                <a:solidFill>
                  <a:schemeClr val="tx1"/>
                </a:solidFill>
              </a:rPr>
              <a:t>spätestens 15.03.2023 ein Beratungsgespräch </a:t>
            </a:r>
            <a:r>
              <a:rPr lang="de-DE" dirty="0">
                <a:solidFill>
                  <a:schemeClr val="tx1"/>
                </a:solidFill>
              </a:rPr>
              <a:t>mit Frau Hämmerle, der Schulleitung.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8F6D24-F90C-496B-AA21-3F8B3B6E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C1972AD-AF81-4A5E-B44E-8F8964E8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1802"/>
          </a:xfrm>
        </p:spPr>
        <p:txBody>
          <a:bodyPr>
            <a:normAutofit/>
          </a:bodyPr>
          <a:lstStyle/>
          <a:p>
            <a:r>
              <a:rPr lang="de-DE" dirty="0"/>
              <a:t>	</a:t>
            </a:r>
            <a:r>
              <a:rPr lang="de-DE" sz="4700" b="1" dirty="0"/>
              <a:t>Wichtige Daten im Überblick</a:t>
            </a:r>
          </a:p>
        </p:txBody>
      </p:sp>
    </p:spTree>
    <p:extLst>
      <p:ext uri="{BB962C8B-B14F-4D97-AF65-F5344CB8AC3E}">
        <p14:creationId xmlns:p14="http://schemas.microsoft.com/office/powerpoint/2010/main" val="338240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19B2F-43FD-96F3-3195-910E7A35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/>
              <a:t>Schulanmeldung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82AAA0-5A7E-78E7-0AF0-53715208B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7451259" cy="377762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de-DE" sz="40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Dienstag, 21.03.2023 </a:t>
            </a:r>
            <a:endParaRPr lang="de-DE" sz="3100" b="1" dirty="0">
              <a:solidFill>
                <a:srgbClr val="008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findet in der Grundschule Wettenhausen die Schulanmeldung statt.</a:t>
            </a:r>
            <a:endParaRPr lang="de-DE" sz="1800" dirty="0">
              <a:effectLst/>
              <a:latin typeface="HelveticaNeueLT Pro 45 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800" dirty="0">
              <a:effectLst/>
              <a:latin typeface="HelveticaNeueLT Pro 45 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3555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Dieser Termin gilt für alle Kinder aus den Orten Wettenhausen, Ettenbeuren,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Reifertsweiler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Unterrohr, Egenhofen, Behlingen, Ried,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Keuschlingen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Waldheim, Goldbach, Hartberg,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Kleinbeuren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Hammerstetten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3555" indent="0" algn="just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300" b="1" dirty="0">
                <a:solidFill>
                  <a:srgbClr val="008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Gruppe 1:                 14.00 – 15.00 Uhr</a:t>
            </a:r>
            <a:endParaRPr lang="de-DE" sz="2300" dirty="0">
              <a:solidFill>
                <a:srgbClr val="008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KIGA Wettenhausen und Behlingen</a:t>
            </a:r>
            <a:endParaRPr lang="de-DE" sz="1800" dirty="0">
              <a:effectLst/>
              <a:latin typeface="HelveticaNeueLT Pro 45 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800" dirty="0">
              <a:effectLst/>
              <a:latin typeface="HelveticaNeueLT Pro 45 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300" b="1" dirty="0">
                <a:solidFill>
                  <a:srgbClr val="008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Gruppe 2:		  15.00 – 16.00 Uhr</a:t>
            </a:r>
            <a:endParaRPr lang="de-DE" sz="2300" dirty="0">
              <a:solidFill>
                <a:srgbClr val="008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KIGA Ettenbeuren</a:t>
            </a:r>
            <a:endParaRPr lang="de-DE" sz="1800" dirty="0">
              <a:effectLst/>
              <a:latin typeface="HelveticaNeueLT Pro 45 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 aus anderen Kindergärten</a:t>
            </a:r>
            <a:endParaRPr lang="de-DE" sz="1800" dirty="0">
              <a:effectLst/>
              <a:latin typeface="HelveticaNeueLT Pro 45 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701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9A78B-BA4C-4382-BD56-0DE4A3E9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59" y="642040"/>
            <a:ext cx="8677835" cy="1106078"/>
          </a:xfrm>
        </p:spPr>
        <p:txBody>
          <a:bodyPr>
            <a:normAutofit fontScale="90000"/>
          </a:bodyPr>
          <a:lstStyle/>
          <a:p>
            <a:r>
              <a:rPr lang="de-DE" sz="4700" b="1" dirty="0"/>
              <a:t>Kennenlernen des Schulhauses</a:t>
            </a:r>
            <a:endParaRPr lang="de-DE" sz="47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1A15E2-71B2-45E7-8C76-2EE46D172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906" y="2151530"/>
            <a:ext cx="8940706" cy="3759692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accent2"/>
                </a:solidFill>
              </a:rPr>
              <a:t>Ein Unterrichtsvormittag in der Schule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Damit Ihr Kind das Schulhaus noch vor dem Schulstart kennenlernen kann, werden die Vorschulkinder </a:t>
            </a:r>
            <a:r>
              <a:rPr lang="de-DE" b="1" u="sng" dirty="0"/>
              <a:t>im Mai</a:t>
            </a:r>
            <a:r>
              <a:rPr lang="de-DE" dirty="0"/>
              <a:t> einen Schulvormittag in der Schule verbringen. Den genauen Termin erhalten Sie über Ihre Kindertagesstätte.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Sollte Ihr Kind keine der ortsansässigen Kindertagesstätten besuchen, dann können Sie ab Montag, 24.04.2023 telefonisch die Einteilung für Ihr Kind erfragen.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27BCC5-C63B-4480-9B40-9205CCE51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53" y="425769"/>
            <a:ext cx="1220788" cy="12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85B0531-3DA6-41C0-B00D-3D5554CF3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95" y="368496"/>
            <a:ext cx="8911687" cy="1220788"/>
          </a:xfrm>
        </p:spPr>
        <p:txBody>
          <a:bodyPr>
            <a:normAutofit fontScale="90000"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4000" b="1" dirty="0"/>
              <a:t>Förderungsmöglichkeiten </a:t>
            </a:r>
            <a:br>
              <a:rPr lang="de-DE" sz="4000" b="1" dirty="0"/>
            </a:br>
            <a:r>
              <a:rPr lang="de-DE" sz="4000" b="1" dirty="0"/>
              <a:t>auf dem Weg zum Schulkind</a:t>
            </a:r>
            <a:br>
              <a:rPr lang="de-DE" sz="4800" b="1" dirty="0">
                <a:solidFill>
                  <a:schemeClr val="accent2"/>
                </a:solidFill>
              </a:rPr>
            </a:br>
            <a:endParaRPr lang="de-DE" sz="47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D8B02A-5494-4069-A41A-C0F033BD4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5257" y="2930170"/>
            <a:ext cx="3851993" cy="339681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de-DE" b="1" u="sng" dirty="0">
                <a:solidFill>
                  <a:schemeClr val="tx1"/>
                </a:solidFill>
              </a:rPr>
              <a:t>Folgende Kompetenzbereiche </a:t>
            </a:r>
            <a:r>
              <a:rPr lang="de-DE" b="1" u="sng" dirty="0">
                <a:solidFill>
                  <a:schemeClr val="accent2"/>
                </a:solidFill>
              </a:rPr>
              <a:t>können</a:t>
            </a:r>
            <a:r>
              <a:rPr lang="de-DE" b="1" u="sng" dirty="0">
                <a:solidFill>
                  <a:schemeClr val="tx1"/>
                </a:solidFill>
              </a:rPr>
              <a:t> gefördert werden: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WIR-Soziale Kompetenzen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ICH-Kompetenz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Arbeitsverhalten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Motorik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Feinmotorik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Wahrnehmung</a:t>
            </a:r>
          </a:p>
          <a:p>
            <a:pPr>
              <a:spcBef>
                <a:spcPts val="600"/>
              </a:spcBef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47CCF06-3D0E-46FE-9825-E94A6EB49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913622"/>
            <a:ext cx="3851993" cy="310617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de-DE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Sprachliches Bewusstsein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tx1"/>
                </a:solidFill>
              </a:rPr>
              <a:t>Mathematisch-naturwissenschaftliches Bewusstsein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348EC2-DC21-4762-8A37-EA2D820D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83" y="358184"/>
            <a:ext cx="1220788" cy="122078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FF24BA-662D-49C4-A86B-34486207C22C}"/>
              </a:ext>
            </a:extLst>
          </p:cNvPr>
          <p:cNvSpPr txBox="1">
            <a:spLocks/>
          </p:cNvSpPr>
          <p:nvPr/>
        </p:nvSpPr>
        <p:spPr>
          <a:xfrm>
            <a:off x="2584895" y="1857880"/>
            <a:ext cx="8911687" cy="7665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de-DE" sz="2000" b="1" dirty="0">
                <a:solidFill>
                  <a:schemeClr val="accent2"/>
                </a:solidFill>
              </a:rPr>
              <a:t>Die Vorbereitung für die Schule </a:t>
            </a:r>
            <a:br>
              <a:rPr lang="de-DE" sz="2000" b="1" dirty="0">
                <a:solidFill>
                  <a:schemeClr val="accent2"/>
                </a:solidFill>
              </a:rPr>
            </a:br>
            <a:r>
              <a:rPr lang="de-DE" sz="2000" b="1" dirty="0">
                <a:solidFill>
                  <a:schemeClr val="accent2"/>
                </a:solidFill>
              </a:rPr>
              <a:t>kann nicht kurz vor dem Schulbesuch beginnen.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66373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CDF93E-DD9A-4495-B269-6E8A670AA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Lösen vom Elternhaus (auch von Seiten der Eltern)</a:t>
            </a:r>
          </a:p>
          <a:p>
            <a:r>
              <a:rPr lang="de-DE" dirty="0"/>
              <a:t>Gemeinschaftsfähigkeit, Kontaktaufnahme</a:t>
            </a:r>
          </a:p>
          <a:p>
            <a:r>
              <a:rPr lang="de-DE" dirty="0"/>
              <a:t>Rücksichtnahme, Austragen von Konflikten</a:t>
            </a:r>
          </a:p>
          <a:p>
            <a:r>
              <a:rPr lang="de-DE" dirty="0"/>
              <a:t>Selbstbehauptung</a:t>
            </a:r>
          </a:p>
          <a:p>
            <a:r>
              <a:rPr lang="de-DE" dirty="0"/>
              <a:t>Arbeiten in der Gruppe</a:t>
            </a:r>
          </a:p>
          <a:p>
            <a:r>
              <a:rPr lang="de-DE" dirty="0"/>
              <a:t>Freude am Spiel mit anderen Kindern</a:t>
            </a:r>
          </a:p>
          <a:p>
            <a:r>
              <a:rPr lang="de-DE" dirty="0"/>
              <a:t>Konfliktlösungsverhalten</a:t>
            </a:r>
          </a:p>
          <a:p>
            <a:r>
              <a:rPr lang="de-DE" dirty="0"/>
              <a:t>Lösungsfindung durch Gespräch, Entschuldigung, Wiedergutmachung, etc.</a:t>
            </a:r>
          </a:p>
          <a:p>
            <a:r>
              <a:rPr lang="de-DE" dirty="0"/>
              <a:t>Akzeptieren und Einhalten von Spielregeln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603A99-D73A-466C-9621-F56D77A60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328F851-1057-4DFA-8584-56F00780D1CD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800" b="1" dirty="0"/>
              <a:t>WIR - </a:t>
            </a:r>
            <a:r>
              <a:rPr lang="de-DE" sz="4700" b="1" dirty="0"/>
              <a:t>Soziale Kompetenzen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C6CB75-FEC8-4BA1-80AD-1296C67B0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778" y="2363788"/>
            <a:ext cx="2490834" cy="21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52C670-E7DD-4635-967C-E0B4657D4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Selbstvertrauen</a:t>
            </a:r>
          </a:p>
          <a:p>
            <a:r>
              <a:rPr lang="de-DE" dirty="0"/>
              <a:t>Wahrnehmung der eigenen Person</a:t>
            </a:r>
          </a:p>
          <a:p>
            <a:r>
              <a:rPr lang="de-DE" dirty="0"/>
              <a:t>Persönliche Wünsche und Bedürfnisse</a:t>
            </a:r>
          </a:p>
          <a:p>
            <a:r>
              <a:rPr lang="de-DE" dirty="0"/>
              <a:t>Entwicklung der Persönlichkeit</a:t>
            </a:r>
          </a:p>
          <a:p>
            <a:r>
              <a:rPr lang="de-DE" dirty="0"/>
              <a:t>Eigene Meinung </a:t>
            </a:r>
          </a:p>
          <a:p>
            <a:r>
              <a:rPr lang="de-DE" dirty="0"/>
              <a:t>Trennungsängste entgegenwirken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8D903D-07E4-4D71-8447-B9D24843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434734"/>
            <a:ext cx="1220788" cy="12207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F486078-EEE8-46E0-9280-39EA895E80AF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51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	</a:t>
            </a:r>
            <a:r>
              <a:rPr lang="de-DE" sz="4700" b="1" dirty="0"/>
              <a:t>ICH-Kompetenz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6370FE-B7EB-46CA-940D-CC4D978F3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0" y="4151642"/>
            <a:ext cx="2071688" cy="129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3633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Grüngelb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1067</Words>
  <Application>Microsoft Office PowerPoint</Application>
  <PresentationFormat>Breitbild</PresentationFormat>
  <Paragraphs>167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Century Gothic</vt:lpstr>
      <vt:lpstr>HelveticaNeueLT Pro 45 Lt</vt:lpstr>
      <vt:lpstr>helvetica-w01-bold</vt:lpstr>
      <vt:lpstr>Wingdings 3</vt:lpstr>
      <vt:lpstr>Fetzen</vt:lpstr>
      <vt:lpstr>Herzlich Willkommen      Informationen rund um den Schuleintritt 2023/24</vt:lpstr>
      <vt:lpstr> Wichtige Daten im Überblick</vt:lpstr>
      <vt:lpstr>PowerPoint-Präsentation</vt:lpstr>
      <vt:lpstr> Wichtige Daten im Überblick</vt:lpstr>
      <vt:lpstr>Schulanmeldung</vt:lpstr>
      <vt:lpstr>Kennenlernen des Schulhauses</vt:lpstr>
      <vt:lpstr>Förderungsmöglichkeiten  auf dem Weg zum Schulkind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Mittagsbetreuung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    Informationen rund um den Schuleintritt 2021/22</dc:title>
  <dc:creator>EvaHae</dc:creator>
  <cp:lastModifiedBy>Eva-Maria Hämmerle</cp:lastModifiedBy>
  <cp:revision>36</cp:revision>
  <cp:lastPrinted>2022-02-07T10:39:50Z</cp:lastPrinted>
  <dcterms:created xsi:type="dcterms:W3CDTF">2021-02-05T08:32:57Z</dcterms:created>
  <dcterms:modified xsi:type="dcterms:W3CDTF">2023-03-13T15:02:25Z</dcterms:modified>
</cp:coreProperties>
</file>